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5305" r:id="rId1"/>
  </p:sldMasterIdLst>
  <p:notesMasterIdLst>
    <p:notesMasterId r:id="rId13"/>
  </p:notesMasterIdLst>
  <p:handoutMasterIdLst>
    <p:handoutMasterId r:id="rId14"/>
  </p:handoutMasterIdLst>
  <p:sldIdLst>
    <p:sldId id="445" r:id="rId2"/>
    <p:sldId id="446" r:id="rId3"/>
    <p:sldId id="447" r:id="rId4"/>
    <p:sldId id="448" r:id="rId5"/>
    <p:sldId id="453" r:id="rId6"/>
    <p:sldId id="449" r:id="rId7"/>
    <p:sldId id="450" r:id="rId8"/>
    <p:sldId id="452" r:id="rId9"/>
    <p:sldId id="454" r:id="rId10"/>
    <p:sldId id="455" r:id="rId11"/>
    <p:sldId id="439" r:id="rId12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BECCE8F7-B084-4B23-8CD3-49B7D87A467D}">
          <p14:sldIdLst>
            <p14:sldId id="445"/>
            <p14:sldId id="446"/>
            <p14:sldId id="447"/>
            <p14:sldId id="448"/>
            <p14:sldId id="453"/>
            <p14:sldId id="449"/>
            <p14:sldId id="450"/>
            <p14:sldId id="452"/>
            <p14:sldId id="454"/>
            <p14:sldId id="455"/>
            <p14:sldId id="4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2A6EA8"/>
    <a:srgbClr val="FFFFFF"/>
    <a:srgbClr val="FF6600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54" autoAdjust="0"/>
    <p:restoredTop sz="95889" autoAdjust="0"/>
  </p:normalViewPr>
  <p:slideViewPr>
    <p:cSldViewPr snapToGrid="0" showGuides="1">
      <p:cViewPr varScale="1">
        <p:scale>
          <a:sx n="152" d="100"/>
          <a:sy n="152" d="100"/>
        </p:scale>
        <p:origin x="942" y="15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1116" y="-260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9F0E574-D5E5-42E5-8871-9EA236ED041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BA0AB36-4B70-4581-BE64-63AA70ACA8A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C4BFCF03-F91D-4C08-ACB2-C156330128F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8A7CB7F-FA31-4DCA-BE50-73124A97FE7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B6A01AD0-D987-43EA-88A8-B332DDC59B4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CA8F975-62B6-4D29-9497-C4239419F27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1B832733-B917-4D36-86B7-13FA4D8615B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4D257E03-96B2-4237-BC9C-8088699C005E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6AEB4D8-0183-4E88-B123-2AB507B78DF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9653EBD-7A18-4705-9F8A-47B527E653F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14ED718-A1F5-4F84-B0CC-84281BA312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2CB175A-CCF7-4340-A462-55EAE47CFBD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82811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E95C3-7B72-4413-839B-5A1FCCD4B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333963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3301386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E54B6-A402-48CE-AC60-170C7062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63857712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626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3013B12-28F4-4BED-AC0E-02168ADCBE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1D017C7-4781-495A-90E1-A20058A884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0948316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1622A28D-91FF-424D-9A85-3D92302E7DB9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B6DBCF18-D575-4F93-8162-3ADADE4C87E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92EE7BBB-86C4-46F9-ABAA-9947F158819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0DEAEC1E-84A2-48EF-A1E5-55F2235ABA0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FC3C839-C9C2-4CE6-8345-973B003AC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2019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C60B5DA1-387A-4F0C-9B12-B9F05790505D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320A1963-80C5-45FD-8F33-240A40EFEB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A31594D-628B-4CF5-89E2-2A31F528B6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S3-191803, SA3#95-Bis, Sapporo, JAPAN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13" r:id="rId1"/>
    <p:sldLayoutId id="2147485414" r:id="rId2"/>
    <p:sldLayoutId id="2147485419" r:id="rId3"/>
    <p:sldLayoutId id="2147485415" r:id="rId4"/>
    <p:sldLayoutId id="2147485416" r:id="rId5"/>
    <p:sldLayoutId id="2147485418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hyperlink" Target="mailto:noamen.ben.henda@ericsson.com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TSG_RAN/TSGR_84/Docs/" TargetMode="External"/><Relationship Id="rId2" Type="http://schemas.openxmlformats.org/officeDocument/2006/relationships/hyperlink" Target="https://www.3gpp.org/ftp/tsg_sa/TSG_SA/TSGS_84/Docs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ct/TSG_CT/TSGC_84_Newport_Beach/Docs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D6F74BBF-6643-4D12-BB2C-2105504062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sv-SE" dirty="0"/>
              <a:t>Report from SA</a:t>
            </a:r>
            <a:r>
              <a:rPr lang="sv-SE" altLang="sv-SE"/>
              <a:t>#84 to SA3</a:t>
            </a:r>
            <a:endParaRPr lang="sv-SE" altLang="sv-SE" dirty="0"/>
          </a:p>
        </p:txBody>
      </p:sp>
      <p:sp>
        <p:nvSpPr>
          <p:cNvPr id="5123" name="Subtitle 2">
            <a:extLst>
              <a:ext uri="{FF2B5EF4-FFF2-40B4-BE49-F238E27FC236}">
                <a16:creationId xmlns:a16="http://schemas.microsoft.com/office/drawing/2014/main" id="{6076546E-D892-4ECA-A62B-AF382ED7CF2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Arial" panose="020B0604020202020204" pitchFamily="34" charset="0"/>
              </a:rPr>
              <a:t>Noamen Ben Henda, </a:t>
            </a:r>
            <a:r>
              <a:rPr lang="en-US" altLang="en-US" sz="2000" dirty="0">
                <a:latin typeface="Arial" panose="020B0604020202020204" pitchFamily="34" charset="0"/>
              </a:rPr>
              <a:t>SA3 Chairman, Ericsson</a:t>
            </a:r>
          </a:p>
          <a:p>
            <a:pPr>
              <a:buFontTx/>
              <a:buNone/>
            </a:pPr>
            <a:endParaRPr lang="sv-SE" altLang="sv-SE" sz="20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D74709-56C4-4126-865F-08D251E338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Ways of working (SP-190390)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F60F63-32A6-4E9D-9791-BF7051B383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A set of proposals for better integration of new delegates &amp; vertical industries that is open to WGs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797877384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62AC140-58E4-429E-B6A7-A16F6CE62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/>
              <a:t>Thank You!</a:t>
            </a:r>
            <a:endParaRPr lang="en-US" altLang="en-US"/>
          </a:p>
        </p:txBody>
      </p:sp>
      <p:sp>
        <p:nvSpPr>
          <p:cNvPr id="17411" name="Content Placeholder 2">
            <a:extLst>
              <a:ext uri="{FF2B5EF4-FFF2-40B4-BE49-F238E27FC236}">
                <a16:creationId xmlns:a16="http://schemas.microsoft.com/office/drawing/2014/main" id="{3B74E3E3-8821-43AA-9960-9A2F7C0F1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24450" cy="4351338"/>
          </a:xfrm>
        </p:spPr>
        <p:txBody>
          <a:bodyPr>
            <a:normAutofit lnSpcReduction="10000"/>
          </a:bodyPr>
          <a:lstStyle/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Noamen Ben Henda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3GPP SA3 Chairman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mail: </a:t>
            </a:r>
            <a:r>
              <a:rPr lang="sv-SE" altLang="en-US" sz="1600" dirty="0">
                <a:hlinkClick r:id="rId2"/>
              </a:rPr>
              <a:t>noamen.ben.henda@ericsson.com</a:t>
            </a:r>
            <a:r>
              <a:rPr lang="sv-SE" altLang="en-US" sz="1600" dirty="0"/>
              <a:t>  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phone: +46 725 074 574</a:t>
            </a:r>
          </a:p>
          <a:p>
            <a:pPr marL="0" indent="0">
              <a:buFontTx/>
              <a:buNone/>
              <a:defRPr/>
            </a:pPr>
            <a:endParaRPr lang="sv-SE" altLang="en-US" dirty="0"/>
          </a:p>
        </p:txBody>
      </p:sp>
      <p:pic>
        <p:nvPicPr>
          <p:cNvPr id="8196" name="Picture 3">
            <a:extLst>
              <a:ext uri="{FF2B5EF4-FFF2-40B4-BE49-F238E27FC236}">
                <a16:creationId xmlns:a16="http://schemas.microsoft.com/office/drawing/2014/main" id="{94301D49-B92C-4755-AF23-C63A418E47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988" y="1943100"/>
            <a:ext cx="8863012" cy="300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0BF4D-B165-4C49-88D3-062043E4C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F639F3-3BD3-4C77-B720-4DF4ADD219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General information</a:t>
            </a:r>
          </a:p>
          <a:p>
            <a:r>
              <a:rPr lang="sv-SE" dirty="0"/>
              <a:t>Outcome of SA3 submissions</a:t>
            </a:r>
          </a:p>
          <a:p>
            <a:r>
              <a:rPr lang="sv-SE" dirty="0"/>
              <a:t>Approved WID/SIDs with potential security impact</a:t>
            </a:r>
          </a:p>
          <a:p>
            <a:r>
              <a:rPr lang="sv-SE" dirty="0"/>
              <a:t>Report on specific topics</a:t>
            </a:r>
          </a:p>
          <a:p>
            <a:pPr lvl="1" eaLnBrk="1" hangingPunct="1"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Nudr Sensitive data protection</a:t>
            </a:r>
          </a:p>
          <a:p>
            <a:r>
              <a:rPr lang="sv-SE" dirty="0"/>
              <a:t>Planning</a:t>
            </a:r>
          </a:p>
          <a:p>
            <a:r>
              <a:rPr lang="sv-SE" dirty="0"/>
              <a:t>Timeline</a:t>
            </a:r>
          </a:p>
          <a:p>
            <a:r>
              <a:rPr lang="sv-SE" dirty="0"/>
              <a:t>Ways of working </a:t>
            </a:r>
          </a:p>
        </p:txBody>
      </p:sp>
    </p:spTree>
    <p:extLst>
      <p:ext uri="{BB962C8B-B14F-4D97-AF65-F5344CB8AC3E}">
        <p14:creationId xmlns:p14="http://schemas.microsoft.com/office/powerpoint/2010/main" val="202187520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EA62F-77EA-4269-B2B3-149D052A0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General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321AD9-6172-4EE6-8DF0-EEF44C736C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u="sng" dirty="0"/>
              <a:t>Input</a:t>
            </a:r>
          </a:p>
          <a:p>
            <a:pPr lvl="1"/>
            <a:r>
              <a:rPr lang="en-GB" sz="2000" dirty="0"/>
              <a:t>The SA#84 documents: </a:t>
            </a:r>
            <a:r>
              <a:rPr lang="en-GB" sz="2000" u="sng" dirty="0">
                <a:hlinkClick r:id="rId2"/>
              </a:rPr>
              <a:t>https://www.3gpp.org/ftp/tsg_sa/TSG_SA/TSGS_84/Docs/</a:t>
            </a:r>
            <a:r>
              <a:rPr lang="en-GB" sz="2000" dirty="0"/>
              <a:t> </a:t>
            </a:r>
            <a:endParaRPr lang="sv-SE" sz="2000" dirty="0"/>
          </a:p>
          <a:p>
            <a:pPr lvl="1"/>
            <a:endParaRPr lang="en-GB" sz="2000" dirty="0"/>
          </a:p>
          <a:p>
            <a:pPr lvl="1"/>
            <a:r>
              <a:rPr lang="en-GB" sz="2000" dirty="0"/>
              <a:t>The RAN#84 documents: </a:t>
            </a:r>
            <a:r>
              <a:rPr lang="en-GB" sz="2000" u="sng" dirty="0">
                <a:hlinkClick r:id="rId3"/>
              </a:rPr>
              <a:t>https://www.3gpp.org/ftp/tsg_ran/TSG_RAN/TSGR_84/Docs/</a:t>
            </a:r>
            <a:r>
              <a:rPr lang="en-GB" sz="2000" dirty="0"/>
              <a:t> </a:t>
            </a:r>
            <a:endParaRPr lang="sv-SE" sz="2000" dirty="0"/>
          </a:p>
          <a:p>
            <a:pPr lvl="1"/>
            <a:endParaRPr lang="en-GB" sz="2000" dirty="0"/>
          </a:p>
          <a:p>
            <a:pPr lvl="1"/>
            <a:r>
              <a:rPr lang="en-GB" sz="2000" dirty="0"/>
              <a:t>The CT#84 documents: </a:t>
            </a:r>
            <a:r>
              <a:rPr lang="en-GB" sz="2000" u="sng" dirty="0">
                <a:hlinkClick r:id="rId4"/>
              </a:rPr>
              <a:t>https://www.3gpp.org/ftp/tsg_ct/TSG_CT/TSGC_84_Newport_Beach/Docs/</a:t>
            </a:r>
            <a:r>
              <a:rPr lang="en-GB" sz="2000" dirty="0"/>
              <a:t>  </a:t>
            </a:r>
            <a:endParaRPr lang="sv-SE" sz="2000" dirty="0"/>
          </a:p>
          <a:p>
            <a:endParaRPr lang="sv-SE" sz="240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7F5621D-3FB0-4CB0-B082-AF300DC51498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sv-SE" sz="2400" u="sng" dirty="0"/>
              <a:t>Reports</a:t>
            </a:r>
          </a:p>
          <a:p>
            <a:pPr lvl="1"/>
            <a:r>
              <a:rPr lang="en-GB" sz="2000" dirty="0"/>
              <a:t>SP-190554 is SA3 status report to TSG SA.</a:t>
            </a:r>
            <a:endParaRPr lang="en-US" sz="2000" dirty="0"/>
          </a:p>
          <a:p>
            <a:pPr lvl="1"/>
            <a:endParaRPr lang="en-US" sz="2000" dirty="0"/>
          </a:p>
          <a:p>
            <a:pPr lvl="1"/>
            <a:r>
              <a:rPr lang="en-US" sz="2000" dirty="0"/>
              <a:t>SP-190528 is SA report to TSG RAN.</a:t>
            </a:r>
          </a:p>
          <a:p>
            <a:pPr lvl="1"/>
            <a:endParaRPr lang="en-US" sz="2000" dirty="0"/>
          </a:p>
          <a:p>
            <a:pPr lvl="1"/>
            <a:r>
              <a:rPr lang="en-US" sz="2000" dirty="0"/>
              <a:t>SP-190575 is presentation on TSG RAN report.</a:t>
            </a:r>
            <a:endParaRPr lang="sv-SE" sz="2000" dirty="0"/>
          </a:p>
          <a:p>
            <a:pPr lvl="1"/>
            <a:endParaRPr lang="en-US" sz="2000" dirty="0"/>
          </a:p>
          <a:p>
            <a:pPr lvl="1"/>
            <a:r>
              <a:rPr lang="en-US" sz="2000" dirty="0"/>
              <a:t>SP-190549 is presentation on CT report.</a:t>
            </a:r>
          </a:p>
          <a:p>
            <a:pPr lvl="1"/>
            <a:endParaRPr lang="en-US" sz="2000" dirty="0"/>
          </a:p>
          <a:p>
            <a:pPr lvl="1"/>
            <a:r>
              <a:rPr lang="en-US" sz="2000" dirty="0"/>
              <a:t>SP-190574 contains the 3GPP work-plan review.</a:t>
            </a:r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408500679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0ABC1-E959-40A4-87E2-B56926DFE3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Outcome of SA3 submissions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0EE813E-7FFD-4A81-9C5C-0323A10C1B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Almost all SA3 and SA3-LI contributions were approved as submitted. The only ones that were changed are:</a:t>
            </a:r>
            <a:endParaRPr lang="sv-SE" dirty="0"/>
          </a:p>
          <a:p>
            <a:pPr lvl="1"/>
            <a:r>
              <a:rPr lang="en-US" dirty="0"/>
              <a:t>SP-190342 "New WID: Lawful Interception Rel-16" was revised in SP-190545 to correct a minor error in target meeting information </a:t>
            </a:r>
            <a:endParaRPr lang="sv-SE" dirty="0"/>
          </a:p>
          <a:p>
            <a:endParaRPr lang="sv-SE" dirty="0"/>
          </a:p>
          <a:p>
            <a:r>
              <a:rPr lang="sv-SE" dirty="0"/>
              <a:t>The following SA3 SIDs/WIDs were approved:</a:t>
            </a:r>
          </a:p>
          <a:p>
            <a:pPr lvl="1"/>
            <a:r>
              <a:rPr lang="en-US" dirty="0"/>
              <a:t>SP-190351 "New WID Security of URLLC for 5GS"</a:t>
            </a:r>
          </a:p>
          <a:p>
            <a:pPr lvl="1"/>
            <a:r>
              <a:rPr lang="en-US" dirty="0"/>
              <a:t>SP-190352 "New WID on Security for 5GS Enhanced support of Vertical and LAN Services"</a:t>
            </a:r>
          </a:p>
          <a:p>
            <a:pPr lvl="1"/>
            <a:r>
              <a:rPr lang="en-US" dirty="0"/>
              <a:t>SP-190545 "New WID: Lawful Interception Rel-16"</a:t>
            </a:r>
            <a:endParaRPr lang="sv-SE" dirty="0"/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996032151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F0ABC1-E959-40A4-87E2-B56926DFE3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5214"/>
            <a:ext cx="10515600" cy="1325563"/>
          </a:xfrm>
        </p:spPr>
        <p:txBody>
          <a:bodyPr/>
          <a:lstStyle/>
          <a:p>
            <a:r>
              <a:rPr lang="sv-SE" dirty="0"/>
              <a:t>Approved WID/SIDs with potential </a:t>
            </a:r>
            <a:br>
              <a:rPr lang="sv-SE" dirty="0"/>
            </a:br>
            <a:r>
              <a:rPr lang="sv-SE" dirty="0"/>
              <a:t>security impact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0EE813E-7FFD-4A81-9C5C-0323A10C1B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u="sng" dirty="0"/>
              <a:t>SA2:</a:t>
            </a:r>
            <a:endParaRPr lang="sv-SE" sz="2000" dirty="0"/>
          </a:p>
          <a:p>
            <a:pPr lvl="1"/>
            <a:r>
              <a:rPr lang="en-GB" sz="1800" dirty="0"/>
              <a:t>SP-190449 "New SID: Study on enhancement of 5G UE Policy"</a:t>
            </a:r>
            <a:endParaRPr lang="sv-SE" sz="1800" dirty="0"/>
          </a:p>
          <a:p>
            <a:pPr lvl="1"/>
            <a:r>
              <a:rPr lang="en-GB" sz="1800" dirty="0"/>
              <a:t>SP-190450 "New SID: Study on the Usage of User Identifiers in the 5G System"</a:t>
            </a:r>
            <a:endParaRPr lang="sv-SE" sz="1800" dirty="0"/>
          </a:p>
          <a:p>
            <a:pPr lvl="1"/>
            <a:r>
              <a:rPr lang="en-GB" sz="1800" dirty="0"/>
              <a:t>SP-190557 "New SID: Study on Enhancement to the 5GC Location Services - Phase 2"</a:t>
            </a:r>
            <a:endParaRPr lang="sv-SE" sz="1800" dirty="0"/>
          </a:p>
          <a:p>
            <a:pPr lvl="1"/>
            <a:r>
              <a:rPr lang="en-GB" sz="1800" dirty="0"/>
              <a:t>SP-190453 "New SID: Study on enhanced support of Non-Public Networks"</a:t>
            </a:r>
            <a:endParaRPr lang="sv-SE" sz="1800" dirty="0"/>
          </a:p>
          <a:p>
            <a:pPr lvl="1"/>
            <a:r>
              <a:rPr lang="en-GB" sz="1800" dirty="0"/>
              <a:t>SP-190454 "New SID: Study on enhancement of support for 5G LAN-type service"</a:t>
            </a:r>
            <a:endParaRPr lang="sv-SE" sz="1800" dirty="0"/>
          </a:p>
          <a:p>
            <a:pPr lvl="1"/>
            <a:r>
              <a:rPr lang="en-GB" sz="1800" dirty="0"/>
              <a:t>SP-190562 "Study on enhancement of support for 5WWC"</a:t>
            </a:r>
            <a:endParaRPr lang="sv-SE" sz="1800" dirty="0"/>
          </a:p>
          <a:p>
            <a:endParaRPr lang="sv-SE" sz="2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3D71A8-2179-4ADF-872A-9D049E9365EE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GB" sz="2000" u="sng" dirty="0"/>
              <a:t>SA6:</a:t>
            </a:r>
            <a:endParaRPr lang="sv-SE" sz="2000" dirty="0"/>
          </a:p>
          <a:p>
            <a:pPr lvl="1"/>
            <a:r>
              <a:rPr lang="en-GB" sz="1800" dirty="0"/>
              <a:t>SP-190477 "New SID on enhancements to application layer support for V2X services"</a:t>
            </a:r>
            <a:endParaRPr lang="sv-SE" sz="1800" dirty="0"/>
          </a:p>
          <a:p>
            <a:pPr lvl="1"/>
            <a:r>
              <a:rPr lang="en-GB" sz="1800" dirty="0"/>
              <a:t>SP-190559 "New SID on support of the 5GMSG Service"</a:t>
            </a:r>
            <a:endParaRPr lang="sv-SE" sz="1800" dirty="0"/>
          </a:p>
          <a:p>
            <a:pPr lvl="1"/>
            <a:r>
              <a:rPr lang="en-GB" sz="1800" dirty="0"/>
              <a:t>SP-190565 "New WID on Enhancements to Application Architecture for the Mobile Communication System for Railways Phase 2"</a:t>
            </a:r>
            <a:endParaRPr lang="sv-SE" sz="1800" dirty="0"/>
          </a:p>
          <a:p>
            <a:pPr lvl="1"/>
            <a:r>
              <a:rPr lang="en-GB" sz="1800" dirty="0"/>
              <a:t>SP-190480 "New WID MC services support on IOPS mode of operation"</a:t>
            </a:r>
            <a:endParaRPr lang="sv-SE" sz="1800" dirty="0"/>
          </a:p>
          <a:p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939707885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2BF6A65-37BB-4D86-AC0F-70C5F3DDC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Report on specific topics</a:t>
            </a:r>
          </a:p>
        </p:txBody>
      </p:sp>
    </p:spTree>
    <p:extLst>
      <p:ext uri="{BB962C8B-B14F-4D97-AF65-F5344CB8AC3E}">
        <p14:creationId xmlns:p14="http://schemas.microsoft.com/office/powerpoint/2010/main" val="126513979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ACEED66-FF88-4A70-A1A4-57E9B63A1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Nudr sensitive data protection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5565F96-112B-4BE6-9572-C65D6BF76F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600"/>
              </a:spcBef>
            </a:pPr>
            <a:r>
              <a:rPr lang="en-US" u="sng" dirty="0"/>
              <a:t>Background</a:t>
            </a:r>
          </a:p>
          <a:p>
            <a:pPr lvl="1">
              <a:spcBef>
                <a:spcPts val="600"/>
              </a:spcBef>
            </a:pPr>
            <a:r>
              <a:rPr lang="en-GB" dirty="0"/>
              <a:t>SA3 sent an LS to CT4 (</a:t>
            </a:r>
            <a:r>
              <a:rPr lang="en-US" dirty="0"/>
              <a:t>SP-190290) requesting to disallow the storage of authentication credentials in the UDR </a:t>
            </a:r>
          </a:p>
          <a:p>
            <a:pPr lvl="1">
              <a:spcBef>
                <a:spcPts val="600"/>
              </a:spcBef>
            </a:pPr>
            <a:endParaRPr lang="en-US" sz="1867" dirty="0"/>
          </a:p>
          <a:p>
            <a:pPr>
              <a:spcBef>
                <a:spcPts val="600"/>
              </a:spcBef>
            </a:pPr>
            <a:r>
              <a:rPr lang="en-GB" u="sng" dirty="0"/>
              <a:t>Outcome: </a:t>
            </a:r>
          </a:p>
          <a:p>
            <a:pPr lvl="1"/>
            <a:r>
              <a:rPr lang="en-GB" dirty="0"/>
              <a:t>SA agreed that the SA3 guidance is not acceptable for Rel-15, but it can be considered for Rel-16. Some of the reasons against were:</a:t>
            </a:r>
          </a:p>
          <a:p>
            <a:pPr lvl="2"/>
            <a:r>
              <a:rPr lang="en-US" dirty="0"/>
              <a:t>Release 15 is frozen</a:t>
            </a:r>
          </a:p>
          <a:p>
            <a:pPr lvl="2"/>
            <a:r>
              <a:rPr lang="en-US" dirty="0"/>
              <a:t>Not aligned with former SA3 guidance during the UDC work</a:t>
            </a:r>
          </a:p>
          <a:p>
            <a:pPr lvl="1"/>
            <a:r>
              <a:rPr lang="en-GB" dirty="0"/>
              <a:t>LS out in SP-190581</a:t>
            </a:r>
          </a:p>
          <a:p>
            <a:pPr>
              <a:spcBef>
                <a:spcPts val="600"/>
              </a:spcBef>
            </a:pPr>
            <a:endParaRPr lang="en-US" sz="2267" dirty="0"/>
          </a:p>
          <a:p>
            <a:pPr lvl="1">
              <a:spcBef>
                <a:spcPts val="600"/>
              </a:spcBef>
            </a:pPr>
            <a:endParaRPr lang="en-US" sz="1867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65782173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F3CE4E-CEC6-47F9-8D2F-77644D1A09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Planning (endorsed in SP-190555)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16CAB466-2BA2-43E4-8196-E09DC9E59F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963" y="1751013"/>
            <a:ext cx="5770562" cy="4903787"/>
          </a:xfrm>
        </p:spPr>
        <p:txBody>
          <a:bodyPr>
            <a:normAutofit fontScale="92500" lnSpcReduction="10000"/>
          </a:bodyPr>
          <a:lstStyle/>
          <a:p>
            <a:pPr marL="0" indent="0">
              <a:buFontTx/>
              <a:buNone/>
              <a:defRPr/>
            </a:pPr>
            <a:r>
              <a:rPr lang="en-US" altLang="en-US" sz="2400" u="sng" dirty="0"/>
              <a:t>SA Internal R17 Prioritization </a:t>
            </a:r>
          </a:p>
          <a:p>
            <a:pPr marL="442913" indent="-442913">
              <a:defRPr/>
            </a:pPr>
            <a:r>
              <a:rPr lang="en-US" altLang="en-US" sz="1800" b="1" dirty="0"/>
              <a:t>Preparation </a:t>
            </a:r>
            <a:r>
              <a:rPr lang="en-US" altLang="en-US" sz="1800" dirty="0"/>
              <a:t>(before meeting)</a:t>
            </a:r>
          </a:p>
          <a:p>
            <a:pPr marL="628650" lvl="1" indent="-171450">
              <a:defRPr/>
            </a:pPr>
            <a:r>
              <a:rPr lang="en-US" altLang="en-US" sz="1600" dirty="0"/>
              <a:t>SA Chair sends by end of 07/19 out prioritization template based on Work Plan including initial TU estimates from SA2 chair</a:t>
            </a:r>
          </a:p>
          <a:p>
            <a:pPr marL="628650" lvl="1" indent="-171450">
              <a:defRPr/>
            </a:pPr>
            <a:r>
              <a:rPr lang="en-US" altLang="en-US" sz="1600" b="1" dirty="0">
                <a:solidFill>
                  <a:srgbClr val="FF0000"/>
                </a:solidFill>
              </a:rPr>
              <a:t>Companies</a:t>
            </a:r>
            <a:r>
              <a:rPr lang="en-US" altLang="en-US" sz="1600" dirty="0"/>
              <a:t> prioritize all R17 items – input contribution to SA#85, available 2 weeks before </a:t>
            </a:r>
          </a:p>
          <a:p>
            <a:pPr marL="628650" lvl="1" indent="-171450">
              <a:defRPr/>
            </a:pPr>
            <a:r>
              <a:rPr lang="en-US" altLang="en-US" sz="1600" dirty="0"/>
              <a:t>SA chair collects input and creates initial consolidated prioritization proposals, available one week before SA#85</a:t>
            </a:r>
          </a:p>
          <a:p>
            <a:pPr marL="442913" indent="-442913">
              <a:defRPr/>
            </a:pPr>
            <a:r>
              <a:rPr lang="en-US" altLang="en-US" sz="1800" b="1" dirty="0"/>
              <a:t>Tuesday </a:t>
            </a:r>
            <a:r>
              <a:rPr lang="en-US" altLang="en-US" sz="1800" dirty="0"/>
              <a:t>(starting from 09:00)</a:t>
            </a:r>
          </a:p>
          <a:p>
            <a:pPr marL="628650" lvl="1" indent="-171450">
              <a:defRPr/>
            </a:pPr>
            <a:r>
              <a:rPr lang="en-US" altLang="en-US" sz="1600" i="1" u="sng" dirty="0"/>
              <a:t>No</a:t>
            </a:r>
            <a:r>
              <a:rPr lang="en-US" altLang="en-US" sz="1600" i="1" dirty="0"/>
              <a:t> </a:t>
            </a:r>
            <a:r>
              <a:rPr lang="en-US" altLang="en-US" sz="1600" dirty="0"/>
              <a:t>“vision of R17” and “why WI xyz is the most important WID of all” presentations</a:t>
            </a:r>
          </a:p>
          <a:p>
            <a:pPr marL="628650" lvl="1" indent="-171450">
              <a:defRPr/>
            </a:pPr>
            <a:r>
              <a:rPr lang="en-US" altLang="en-US" sz="1600" b="1" dirty="0"/>
              <a:t>Prioritization based on consolidated prioritization input from all companies</a:t>
            </a:r>
          </a:p>
          <a:p>
            <a:pPr marL="628650" lvl="1" indent="-171450">
              <a:defRPr/>
            </a:pPr>
            <a:r>
              <a:rPr lang="en-US" altLang="en-US" sz="1600" dirty="0"/>
              <a:t>Outcome:</a:t>
            </a:r>
          </a:p>
          <a:p>
            <a:pPr marL="1085850" lvl="2" indent="-171450">
              <a:defRPr/>
            </a:pPr>
            <a:r>
              <a:rPr lang="en-US" altLang="en-US" sz="1400" dirty="0"/>
              <a:t>Items which are definitely part of R17</a:t>
            </a:r>
          </a:p>
          <a:p>
            <a:pPr marL="1085850" lvl="2" indent="-171450">
              <a:defRPr/>
            </a:pPr>
            <a:r>
              <a:rPr lang="en-US" altLang="en-US" sz="1400" dirty="0"/>
              <a:t>Items which are </a:t>
            </a:r>
            <a:r>
              <a:rPr lang="en-US" altLang="en-US" sz="1400" i="1" dirty="0"/>
              <a:t>tentatively</a:t>
            </a:r>
            <a:r>
              <a:rPr lang="en-US" altLang="en-US" sz="1400" dirty="0"/>
              <a:t> part of R17</a:t>
            </a:r>
          </a:p>
          <a:p>
            <a:pPr marL="1085850" lvl="2" indent="-171450">
              <a:defRPr/>
            </a:pPr>
            <a:r>
              <a:rPr lang="en-US" altLang="en-US" sz="1400" dirty="0"/>
              <a:t>Items which are out of R17</a:t>
            </a:r>
          </a:p>
          <a:p>
            <a:pPr marL="1085850" lvl="2" indent="-171450">
              <a:defRPr/>
            </a:pPr>
            <a:r>
              <a:rPr lang="en-US" altLang="en-US" sz="1400" dirty="0"/>
              <a:t>Buffer for additional work, buffer for RAN impacts</a:t>
            </a:r>
            <a:endParaRPr lang="" altLang="en-US" sz="1400" dirty="0"/>
          </a:p>
          <a:p>
            <a:pPr marL="900113" lvl="1" indent="-442913">
              <a:defRPr/>
            </a:pPr>
            <a:endParaRPr lang="" altLang="en-US" sz="2000" dirty="0"/>
          </a:p>
          <a:p>
            <a:pPr marL="900113" lvl="1" indent="-442913">
              <a:defRPr/>
            </a:pPr>
            <a:endParaRPr lang="" altLang="en-US" sz="1600" dirty="0"/>
          </a:p>
          <a:p>
            <a:pPr marL="900113" lvl="1" indent="-442913">
              <a:defRPr/>
            </a:pPr>
            <a:endParaRPr lang="" altLang="en-US" sz="1600" dirty="0"/>
          </a:p>
          <a:p>
            <a:pPr lvl="1">
              <a:defRPr/>
            </a:pPr>
            <a:endParaRPr lang="" altLang="en-US" sz="2000" dirty="0"/>
          </a:p>
          <a:p>
            <a:pPr>
              <a:defRPr/>
            </a:pPr>
            <a:endParaRPr lang="en-US" sz="2000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C00559D-8ECB-40B9-8D7A-85CE347BE68E}"/>
              </a:ext>
            </a:extLst>
          </p:cNvPr>
          <p:cNvSpPr txBox="1">
            <a:spLocks/>
          </p:cNvSpPr>
          <p:nvPr/>
        </p:nvSpPr>
        <p:spPr bwMode="auto">
          <a:xfrm>
            <a:off x="5905500" y="1789113"/>
            <a:ext cx="5770563" cy="456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 fontScale="92500" lnSpcReduction="20000"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Tx/>
              <a:buNone/>
              <a:defRPr/>
            </a:pPr>
            <a:r>
              <a:rPr lang="en-US" altLang="en-US" sz="2400" u="sng" dirty="0"/>
              <a:t>Cross-TSG (SA/RAN/CT) R17 Planning</a:t>
            </a:r>
          </a:p>
          <a:p>
            <a:pPr marL="442913" indent="-442913">
              <a:defRPr/>
            </a:pPr>
            <a:r>
              <a:rPr lang="en-US" altLang="en-US" sz="2000" b="1" dirty="0"/>
              <a:t>Preparation </a:t>
            </a:r>
            <a:r>
              <a:rPr lang="en-US" altLang="en-US" sz="2000" dirty="0"/>
              <a:t>(before meeting / @WGs)</a:t>
            </a:r>
          </a:p>
          <a:p>
            <a:pPr marL="628650" lvl="1" indent="-171450">
              <a:defRPr/>
            </a:pPr>
            <a:r>
              <a:rPr lang="en-US" altLang="en-US" sz="1800" b="1" dirty="0">
                <a:solidFill>
                  <a:srgbClr val="FF6600"/>
                </a:solidFill>
              </a:rPr>
              <a:t>Action to SA WG chairs &amp; rapporteurs </a:t>
            </a:r>
            <a:r>
              <a:rPr lang="en-US" altLang="en-US" sz="1800" dirty="0"/>
              <a:t>to provide </a:t>
            </a:r>
            <a:r>
              <a:rPr lang="en-US" altLang="en-US" sz="1800" b="1" dirty="0"/>
              <a:t>mapping slides </a:t>
            </a:r>
            <a:r>
              <a:rPr lang="en-US" altLang="en-US" sz="1800" dirty="0"/>
              <a:t>of</a:t>
            </a:r>
          </a:p>
          <a:p>
            <a:pPr marL="1085850" lvl="2" indent="-171450">
              <a:defRPr/>
            </a:pPr>
            <a:r>
              <a:rPr lang="en-US" altLang="en-US" sz="1400" dirty="0"/>
              <a:t>either R17 SA TS number, section number, etc. (with indicative KPIs and requirements) to RAN work areas or </a:t>
            </a:r>
          </a:p>
          <a:p>
            <a:pPr marL="1085850" lvl="2" indent="-171450">
              <a:defRPr/>
            </a:pPr>
            <a:r>
              <a:rPr lang="en-US" altLang="en-US" sz="1400" dirty="0"/>
              <a:t>objectives of SIDs/WIDs should be mapped to RAN work areas</a:t>
            </a:r>
            <a:endParaRPr lang="en-US" altLang="en-US" sz="1000" dirty="0"/>
          </a:p>
          <a:p>
            <a:pPr marL="628650" lvl="1" indent="-171450">
              <a:defRPr/>
            </a:pPr>
            <a:r>
              <a:rPr lang="en-US" altLang="en-US" sz="1800" dirty="0"/>
              <a:t>SA WG chairs should if possible allow at Q3/19 WG meetings one+ sessions for mapping slides creation</a:t>
            </a:r>
          </a:p>
          <a:p>
            <a:pPr marL="628650" lvl="1" indent="-171450">
              <a:defRPr/>
            </a:pPr>
            <a:r>
              <a:rPr lang="en-US" altLang="en-US" sz="1800" dirty="0"/>
              <a:t>Review on Tuesday of SA#85</a:t>
            </a:r>
          </a:p>
          <a:p>
            <a:pPr marL="628650" lvl="1" indent="-171450">
              <a:defRPr/>
            </a:pPr>
            <a:endParaRPr lang="en-US" altLang="en-US" sz="1800" dirty="0"/>
          </a:p>
          <a:p>
            <a:pPr marL="442913" indent="-442913">
              <a:defRPr/>
            </a:pPr>
            <a:r>
              <a:rPr lang="en-US" altLang="en-US" sz="2000" b="1" dirty="0"/>
              <a:t>Wednesday </a:t>
            </a:r>
            <a:r>
              <a:rPr lang="en-US" altLang="en-US" sz="2000" dirty="0"/>
              <a:t>(RAN/SA/CT day)</a:t>
            </a:r>
            <a:endParaRPr lang="en-US" altLang="en-US" sz="2400" dirty="0"/>
          </a:p>
          <a:p>
            <a:pPr marL="628650" lvl="1" indent="-171450">
              <a:defRPr/>
            </a:pPr>
            <a:r>
              <a:rPr lang="en-US" altLang="en-US" sz="1800" dirty="0"/>
              <a:t>SA WG’s mapped requirements --&gt; RAN planning</a:t>
            </a:r>
          </a:p>
          <a:p>
            <a:pPr marL="628650" lvl="1" indent="-171450">
              <a:defRPr/>
            </a:pPr>
            <a:r>
              <a:rPr lang="en-US" altLang="en-US" sz="1800" dirty="0"/>
              <a:t>RAN presents </a:t>
            </a:r>
            <a:r>
              <a:rPr lang="en-US" altLang="en-US" sz="1800" i="1" dirty="0"/>
              <a:t>speculative </a:t>
            </a:r>
            <a:r>
              <a:rPr lang="en-US" altLang="en-US" sz="1800" dirty="0"/>
              <a:t>impacts on SA work</a:t>
            </a:r>
          </a:p>
          <a:p>
            <a:pPr marL="628650" lvl="1" indent="-171450">
              <a:defRPr/>
            </a:pPr>
            <a:r>
              <a:rPr lang="en-US" altLang="en-US" sz="1800" dirty="0"/>
              <a:t>Determine work areas which need coordination</a:t>
            </a:r>
          </a:p>
          <a:p>
            <a:pPr marL="628650" lvl="1" indent="-171450">
              <a:defRPr/>
            </a:pPr>
            <a:r>
              <a:rPr lang="en-US" altLang="en-US" sz="1800" dirty="0"/>
              <a:t>Agree on </a:t>
            </a:r>
            <a:r>
              <a:rPr lang="en-US" altLang="en-US" sz="1800" i="1" u="sng" dirty="0"/>
              <a:t>initial</a:t>
            </a:r>
            <a:r>
              <a:rPr lang="en-US" altLang="en-US" sz="1800" dirty="0"/>
              <a:t> R17 content &amp; try to fix timeline </a:t>
            </a:r>
            <a:br>
              <a:rPr lang="en-US" altLang="en-US" sz="1800" dirty="0"/>
            </a:br>
            <a:r>
              <a:rPr lang="en-US" altLang="en-US" sz="1800" dirty="0"/>
              <a:t>(only SA issues which have RAN impact)</a:t>
            </a:r>
          </a:p>
          <a:p>
            <a:pPr marL="628650" lvl="1" indent="-171450">
              <a:defRPr/>
            </a:pPr>
            <a:r>
              <a:rPr lang="en-US" altLang="en-US" sz="1800" dirty="0"/>
              <a:t>Set common coordination work tasks / project planning</a:t>
            </a:r>
          </a:p>
        </p:txBody>
      </p:sp>
    </p:spTree>
    <p:extLst>
      <p:ext uri="{BB962C8B-B14F-4D97-AF65-F5344CB8AC3E}">
        <p14:creationId xmlns:p14="http://schemas.microsoft.com/office/powerpoint/2010/main" val="3358048829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598AE5-EC94-45F2-85EF-5C79059427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Timeline (from SP-190555)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7A25E07-5DFB-4B92-8DE6-DD6293B28EC3}"/>
              </a:ext>
            </a:extLst>
          </p:cNvPr>
          <p:cNvCxnSpPr/>
          <p:nvPr/>
        </p:nvCxnSpPr>
        <p:spPr>
          <a:xfrm flipH="1">
            <a:off x="2571750" y="2476500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20B3AD2-1FEA-4A7F-A7F0-727F8A95B599}"/>
              </a:ext>
            </a:extLst>
          </p:cNvPr>
          <p:cNvCxnSpPr/>
          <p:nvPr/>
        </p:nvCxnSpPr>
        <p:spPr>
          <a:xfrm flipH="1">
            <a:off x="3562350" y="2476500"/>
            <a:ext cx="33338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56FCB7F-265B-41C2-B874-8ECC891654AC}"/>
              </a:ext>
            </a:extLst>
          </p:cNvPr>
          <p:cNvCxnSpPr/>
          <p:nvPr/>
        </p:nvCxnSpPr>
        <p:spPr>
          <a:xfrm flipH="1">
            <a:off x="4551363" y="2476500"/>
            <a:ext cx="33337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AD417C8-5D9A-421E-98A8-99E2A2A97635}"/>
              </a:ext>
            </a:extLst>
          </p:cNvPr>
          <p:cNvCxnSpPr/>
          <p:nvPr/>
        </p:nvCxnSpPr>
        <p:spPr>
          <a:xfrm flipH="1">
            <a:off x="5540375" y="2476500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738E06D-5B7E-4DB3-A9FD-4260FABE3BE1}"/>
              </a:ext>
            </a:extLst>
          </p:cNvPr>
          <p:cNvCxnSpPr/>
          <p:nvPr/>
        </p:nvCxnSpPr>
        <p:spPr>
          <a:xfrm flipH="1">
            <a:off x="6529388" y="2476500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28E4042-509C-4FA3-85F3-6A8DF6E3BCD4}"/>
              </a:ext>
            </a:extLst>
          </p:cNvPr>
          <p:cNvCxnSpPr/>
          <p:nvPr/>
        </p:nvCxnSpPr>
        <p:spPr>
          <a:xfrm flipH="1">
            <a:off x="7518400" y="2476500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5C857E5-656D-4CFC-93B7-E5259E2D75A9}"/>
              </a:ext>
            </a:extLst>
          </p:cNvPr>
          <p:cNvCxnSpPr/>
          <p:nvPr/>
        </p:nvCxnSpPr>
        <p:spPr>
          <a:xfrm flipH="1">
            <a:off x="8507413" y="2476500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3186ADB-A502-404E-BDE3-B94CE7AAFC01}"/>
              </a:ext>
            </a:extLst>
          </p:cNvPr>
          <p:cNvCxnSpPr/>
          <p:nvPr/>
        </p:nvCxnSpPr>
        <p:spPr>
          <a:xfrm flipH="1">
            <a:off x="9531350" y="2476500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5B61145-F423-46C7-998C-8E36C6A9C7BC}"/>
              </a:ext>
            </a:extLst>
          </p:cNvPr>
          <p:cNvCxnSpPr/>
          <p:nvPr/>
        </p:nvCxnSpPr>
        <p:spPr>
          <a:xfrm flipH="1">
            <a:off x="10485438" y="2476500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TextBox 7">
            <a:extLst>
              <a:ext uri="{FF2B5EF4-FFF2-40B4-BE49-F238E27FC236}">
                <a16:creationId xmlns:a16="http://schemas.microsoft.com/office/drawing/2014/main" id="{BA8D2265-BDBA-4C09-AA9C-60C3A58514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1700" y="1952625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SA#84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Q2/2019</a:t>
            </a:r>
          </a:p>
        </p:txBody>
      </p:sp>
      <p:sp>
        <p:nvSpPr>
          <p:cNvPr id="14" name="TextBox 8">
            <a:extLst>
              <a:ext uri="{FF2B5EF4-FFF2-40B4-BE49-F238E27FC236}">
                <a16:creationId xmlns:a16="http://schemas.microsoft.com/office/drawing/2014/main" id="{CAE84767-D4E5-4186-B005-62DF5513EA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3888" y="1952625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SA#85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Q3/2019</a:t>
            </a:r>
          </a:p>
        </p:txBody>
      </p:sp>
      <p:sp>
        <p:nvSpPr>
          <p:cNvPr id="15" name="TextBox 9">
            <a:extLst>
              <a:ext uri="{FF2B5EF4-FFF2-40B4-BE49-F238E27FC236}">
                <a16:creationId xmlns:a16="http://schemas.microsoft.com/office/drawing/2014/main" id="{0E5DC8C2-1A5C-49A0-972B-ED9E62CE75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56075" y="1952625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SA#86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Q4/2019</a:t>
            </a:r>
          </a:p>
        </p:txBody>
      </p:sp>
      <p:sp>
        <p:nvSpPr>
          <p:cNvPr id="16" name="TextBox 10">
            <a:extLst>
              <a:ext uri="{FF2B5EF4-FFF2-40B4-BE49-F238E27FC236}">
                <a16:creationId xmlns:a16="http://schemas.microsoft.com/office/drawing/2014/main" id="{744DE60F-88C0-4F83-8A59-F7F32ACC79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8263" y="1952625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SA#87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Q1/2020</a:t>
            </a: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id="{B6A08964-2901-4820-8E85-98B54B091A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40450" y="1952625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SA#88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Q2/2020</a:t>
            </a:r>
          </a:p>
        </p:txBody>
      </p:sp>
      <p:sp>
        <p:nvSpPr>
          <p:cNvPr id="18" name="TextBox 12">
            <a:extLst>
              <a:ext uri="{FF2B5EF4-FFF2-40B4-BE49-F238E27FC236}">
                <a16:creationId xmlns:a16="http://schemas.microsoft.com/office/drawing/2014/main" id="{E48F13C6-35C9-46F6-AE72-EB9D05FD91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32638" y="1952625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SA#89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Q3/2020</a:t>
            </a:r>
          </a:p>
        </p:txBody>
      </p:sp>
      <p:sp>
        <p:nvSpPr>
          <p:cNvPr id="19" name="TextBox 13">
            <a:extLst>
              <a:ext uri="{FF2B5EF4-FFF2-40B4-BE49-F238E27FC236}">
                <a16:creationId xmlns:a16="http://schemas.microsoft.com/office/drawing/2014/main" id="{47E63E79-3D0E-41DA-B0AA-8FCDF8B383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23238" y="1952625"/>
            <a:ext cx="871537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SA#90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Q4/2020</a:t>
            </a:r>
          </a:p>
        </p:txBody>
      </p:sp>
      <p:sp>
        <p:nvSpPr>
          <p:cNvPr id="20" name="TextBox 14">
            <a:extLst>
              <a:ext uri="{FF2B5EF4-FFF2-40B4-BE49-F238E27FC236}">
                <a16:creationId xmlns:a16="http://schemas.microsoft.com/office/drawing/2014/main" id="{F22CE149-39E8-463B-8ABE-1771FB258B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15425" y="1952625"/>
            <a:ext cx="871538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SA#91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Q1/2021</a:t>
            </a:r>
          </a:p>
        </p:txBody>
      </p:sp>
      <p:sp>
        <p:nvSpPr>
          <p:cNvPr id="21" name="Rounded Rectangle 17">
            <a:extLst>
              <a:ext uri="{FF2B5EF4-FFF2-40B4-BE49-F238E27FC236}">
                <a16:creationId xmlns:a16="http://schemas.microsoft.com/office/drawing/2014/main" id="{E128C4CA-92D6-4FD2-A70E-EEBEDE982FBC}"/>
              </a:ext>
            </a:extLst>
          </p:cNvPr>
          <p:cNvSpPr/>
          <p:nvPr/>
        </p:nvSpPr>
        <p:spPr>
          <a:xfrm>
            <a:off x="2171700" y="2601913"/>
            <a:ext cx="825500" cy="80486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R16 stage 2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FEF242F4-320A-495C-B202-6BD884E6D969}"/>
              </a:ext>
            </a:extLst>
          </p:cNvPr>
          <p:cNvSpPr/>
          <p:nvPr/>
        </p:nvSpPr>
        <p:spPr>
          <a:xfrm>
            <a:off x="5148263" y="2601913"/>
            <a:ext cx="823912" cy="80486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R16 stage 3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95827119-779C-45C2-B264-716167ECF3CA}"/>
              </a:ext>
            </a:extLst>
          </p:cNvPr>
          <p:cNvSpPr/>
          <p:nvPr/>
        </p:nvSpPr>
        <p:spPr>
          <a:xfrm>
            <a:off x="6140450" y="2601913"/>
            <a:ext cx="823913" cy="80486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R16 code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7A9D0C96-E0CE-4E44-8B48-6EEF557F9771}"/>
              </a:ext>
            </a:extLst>
          </p:cNvPr>
          <p:cNvSpPr/>
          <p:nvPr/>
        </p:nvSpPr>
        <p:spPr>
          <a:xfrm>
            <a:off x="4156075" y="4491038"/>
            <a:ext cx="825500" cy="80327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R17 stage 1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2B69BD7C-1335-40CD-8F21-9AC1B6796CBA}"/>
              </a:ext>
            </a:extLst>
          </p:cNvPr>
          <p:cNvSpPr/>
          <p:nvPr/>
        </p:nvSpPr>
        <p:spPr>
          <a:xfrm>
            <a:off x="7124700" y="4491038"/>
            <a:ext cx="823913" cy="80327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R17 stage 2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36D78013-48B0-4E6B-A15A-156B8CAC3A0E}"/>
              </a:ext>
            </a:extLst>
          </p:cNvPr>
          <p:cNvSpPr/>
          <p:nvPr/>
        </p:nvSpPr>
        <p:spPr>
          <a:xfrm>
            <a:off x="10074275" y="4491038"/>
            <a:ext cx="823913" cy="80327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R17 stage 3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B73C752E-1E26-49EF-966F-157A50E0850E}"/>
              </a:ext>
            </a:extLst>
          </p:cNvPr>
          <p:cNvSpPr/>
          <p:nvPr/>
        </p:nvSpPr>
        <p:spPr>
          <a:xfrm>
            <a:off x="3163888" y="4491038"/>
            <a:ext cx="825500" cy="80327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R17</a:t>
            </a:r>
          </a:p>
          <a:p>
            <a:pPr algn="ctr">
              <a:defRPr/>
            </a:pPr>
            <a:r>
              <a:rPr lang="en-US" sz="1200" dirty="0"/>
              <a:t>stage 1</a:t>
            </a:r>
          </a:p>
          <a:p>
            <a:pPr algn="ctr">
              <a:defRPr/>
            </a:pPr>
            <a:r>
              <a:rPr lang="en-US" sz="1200" dirty="0"/>
              <a:t>&gt;= 80%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A8A241B-9368-42D0-95FC-3BAE5C68F2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07613" y="1952625"/>
            <a:ext cx="871537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SA#92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Q2/2021</a:t>
            </a:r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4859F9E0-4B39-4BF4-AE28-82201723232C}"/>
              </a:ext>
            </a:extLst>
          </p:cNvPr>
          <p:cNvSpPr/>
          <p:nvPr/>
        </p:nvSpPr>
        <p:spPr>
          <a:xfrm>
            <a:off x="3163888" y="3595688"/>
            <a:ext cx="825500" cy="803275"/>
          </a:xfrm>
          <a:prstGeom prst="roundRect">
            <a:avLst/>
          </a:prstGeom>
          <a:solidFill>
            <a:srgbClr val="FF66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RAN/SA</a:t>
            </a:r>
          </a:p>
          <a:p>
            <a:pPr algn="ctr">
              <a:defRPr/>
            </a:pPr>
            <a:r>
              <a:rPr lang="en-US" sz="1200" dirty="0"/>
              <a:t>Rel-17</a:t>
            </a:r>
          </a:p>
          <a:p>
            <a:pPr algn="ctr">
              <a:defRPr/>
            </a:pPr>
            <a:r>
              <a:rPr lang="en-US" sz="1200" dirty="0"/>
              <a:t>day</a:t>
            </a:r>
          </a:p>
        </p:txBody>
      </p:sp>
      <p:sp>
        <p:nvSpPr>
          <p:cNvPr id="30" name="Rounded Rectangle 29">
            <a:extLst>
              <a:ext uri="{FF2B5EF4-FFF2-40B4-BE49-F238E27FC236}">
                <a16:creationId xmlns:a16="http://schemas.microsoft.com/office/drawing/2014/main" id="{F11CA17E-29E8-4113-83BC-0A98B904940B}"/>
              </a:ext>
            </a:extLst>
          </p:cNvPr>
          <p:cNvSpPr/>
          <p:nvPr/>
        </p:nvSpPr>
        <p:spPr>
          <a:xfrm>
            <a:off x="2171700" y="3595688"/>
            <a:ext cx="825500" cy="803275"/>
          </a:xfrm>
          <a:prstGeom prst="roundRect">
            <a:avLst/>
          </a:prstGeom>
          <a:solidFill>
            <a:srgbClr val="FF66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RAN</a:t>
            </a:r>
          </a:p>
          <a:p>
            <a:pPr algn="ctr">
              <a:defRPr/>
            </a:pPr>
            <a:r>
              <a:rPr lang="en-US" sz="1200" dirty="0"/>
              <a:t>Rel-17</a:t>
            </a:r>
          </a:p>
          <a:p>
            <a:pPr algn="ctr">
              <a:defRPr/>
            </a:pPr>
            <a:r>
              <a:rPr lang="en-US" sz="1200" dirty="0"/>
              <a:t>day</a:t>
            </a:r>
          </a:p>
        </p:txBody>
      </p:sp>
      <p:sp>
        <p:nvSpPr>
          <p:cNvPr id="31" name="TextBox 19">
            <a:extLst>
              <a:ext uri="{FF2B5EF4-FFF2-40B4-BE49-F238E27FC236}">
                <a16:creationId xmlns:a16="http://schemas.microsoft.com/office/drawing/2014/main" id="{FF160E3B-C0C5-47FA-A8B0-088240CE52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8" y="4554538"/>
            <a:ext cx="17557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>
                <a:latin typeface="Arial" panose="020B0604020202020204" pitchFamily="34" charset="0"/>
              </a:rPr>
              <a:t>Rel-17  Schedule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>
                <a:latin typeface="Arial" panose="020B0604020202020204" pitchFamily="34" charset="0"/>
              </a:rPr>
              <a:t>(preliminary)</a:t>
            </a:r>
          </a:p>
        </p:txBody>
      </p:sp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5A7809C8-E30F-4E19-A6B9-95173F1243B1}"/>
              </a:ext>
            </a:extLst>
          </p:cNvPr>
          <p:cNvSpPr/>
          <p:nvPr/>
        </p:nvSpPr>
        <p:spPr>
          <a:xfrm>
            <a:off x="4156075" y="3595688"/>
            <a:ext cx="825500" cy="803275"/>
          </a:xfrm>
          <a:prstGeom prst="roundRect">
            <a:avLst/>
          </a:prstGeom>
          <a:solidFill>
            <a:srgbClr val="FF66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Rel-17</a:t>
            </a:r>
          </a:p>
          <a:p>
            <a:pPr algn="ctr">
              <a:defRPr/>
            </a:pPr>
            <a:r>
              <a:rPr lang="en-US" sz="1200" dirty="0"/>
              <a:t>timeline</a:t>
            </a:r>
          </a:p>
          <a:p>
            <a:pPr algn="ctr">
              <a:defRPr/>
            </a:pPr>
            <a:r>
              <a:rPr lang="en-US" sz="1200" dirty="0"/>
              <a:t>fix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B99ED78B-A400-48E5-89A2-9EE8E02E16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8" y="2762250"/>
            <a:ext cx="17557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 dirty="0">
                <a:latin typeface="Arial" panose="020B0604020202020204" pitchFamily="34" charset="0"/>
              </a:rPr>
              <a:t>Rel-16 Schedule </a:t>
            </a:r>
          </a:p>
        </p:txBody>
      </p:sp>
      <p:sp>
        <p:nvSpPr>
          <p:cNvPr id="34" name="TextBox 37">
            <a:extLst>
              <a:ext uri="{FF2B5EF4-FFF2-40B4-BE49-F238E27FC236}">
                <a16:creationId xmlns:a16="http://schemas.microsoft.com/office/drawing/2014/main" id="{15BECC9F-E3FE-44FC-9CA0-47D1E90D66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8" y="5667375"/>
            <a:ext cx="114141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>
                <a:latin typeface="Arial" panose="020B0604020202020204" pitchFamily="34" charset="0"/>
              </a:rPr>
              <a:t>Rel-18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>
                <a:latin typeface="Arial" panose="020B0604020202020204" pitchFamily="34" charset="0"/>
              </a:rPr>
              <a:t>(unknown)</a:t>
            </a:r>
          </a:p>
        </p:txBody>
      </p:sp>
      <p:cxnSp>
        <p:nvCxnSpPr>
          <p:cNvPr id="35" name="Curved Connector 39">
            <a:extLst>
              <a:ext uri="{FF2B5EF4-FFF2-40B4-BE49-F238E27FC236}">
                <a16:creationId xmlns:a16="http://schemas.microsoft.com/office/drawing/2014/main" id="{C714CE81-1E1B-46D2-8369-C2EC2D350B70}"/>
              </a:ext>
            </a:extLst>
          </p:cNvPr>
          <p:cNvCxnSpPr>
            <a:stCxn id="32" idx="3"/>
            <a:endCxn id="25" idx="0"/>
          </p:cNvCxnSpPr>
          <p:nvPr/>
        </p:nvCxnSpPr>
        <p:spPr>
          <a:xfrm>
            <a:off x="4981575" y="3997325"/>
            <a:ext cx="2554288" cy="493713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urved Connector 54">
            <a:extLst>
              <a:ext uri="{FF2B5EF4-FFF2-40B4-BE49-F238E27FC236}">
                <a16:creationId xmlns:a16="http://schemas.microsoft.com/office/drawing/2014/main" id="{D5CBDE9A-5A29-4BD0-A0F0-27F784B1B61A}"/>
              </a:ext>
            </a:extLst>
          </p:cNvPr>
          <p:cNvCxnSpPr>
            <a:stCxn id="32" idx="3"/>
            <a:endCxn id="26" idx="0"/>
          </p:cNvCxnSpPr>
          <p:nvPr/>
        </p:nvCxnSpPr>
        <p:spPr>
          <a:xfrm>
            <a:off x="4981575" y="3997325"/>
            <a:ext cx="5503863" cy="493713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urved Connector 57">
            <a:extLst>
              <a:ext uri="{FF2B5EF4-FFF2-40B4-BE49-F238E27FC236}">
                <a16:creationId xmlns:a16="http://schemas.microsoft.com/office/drawing/2014/main" id="{0D6290DF-74DF-4685-AB25-E904245B191F}"/>
              </a:ext>
            </a:extLst>
          </p:cNvPr>
          <p:cNvCxnSpPr>
            <a:stCxn id="32" idx="3"/>
            <a:endCxn id="43" idx="0"/>
          </p:cNvCxnSpPr>
          <p:nvPr/>
        </p:nvCxnSpPr>
        <p:spPr>
          <a:xfrm>
            <a:off x="4981575" y="3997325"/>
            <a:ext cx="6456363" cy="493713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61">
            <a:extLst>
              <a:ext uri="{FF2B5EF4-FFF2-40B4-BE49-F238E27FC236}">
                <a16:creationId xmlns:a16="http://schemas.microsoft.com/office/drawing/2014/main" id="{EB6CB1B2-D3AE-42F4-ABCD-4DAF91FC97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" y="3748088"/>
            <a:ext cx="169703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600">
                <a:latin typeface="Arial" panose="020B0604020202020204" pitchFamily="34" charset="0"/>
              </a:rPr>
              <a:t>Rel-17  Planning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51D8B4C-5320-4C60-BC7F-EEAB2BE9E1B6}"/>
              </a:ext>
            </a:extLst>
          </p:cNvPr>
          <p:cNvSpPr txBox="1"/>
          <p:nvPr/>
        </p:nvSpPr>
        <p:spPr>
          <a:xfrm>
            <a:off x="2919413" y="2816225"/>
            <a:ext cx="1020762" cy="2762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200" dirty="0"/>
              <a:t>exceptions</a:t>
            </a:r>
            <a:endParaRPr lang="en-US" sz="2400" dirty="0"/>
          </a:p>
        </p:txBody>
      </p:sp>
      <p:sp>
        <p:nvSpPr>
          <p:cNvPr id="40" name="Rounded Rectangle 40">
            <a:extLst>
              <a:ext uri="{FF2B5EF4-FFF2-40B4-BE49-F238E27FC236}">
                <a16:creationId xmlns:a16="http://schemas.microsoft.com/office/drawing/2014/main" id="{F42D47C9-75A0-41D8-AD1E-6285F09C7AC8}"/>
              </a:ext>
            </a:extLst>
          </p:cNvPr>
          <p:cNvSpPr/>
          <p:nvPr/>
        </p:nvSpPr>
        <p:spPr>
          <a:xfrm>
            <a:off x="1852613" y="4491038"/>
            <a:ext cx="1250950" cy="80327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start/ongoing:</a:t>
            </a:r>
          </a:p>
          <a:p>
            <a:pPr algn="ctr">
              <a:defRPr/>
            </a:pPr>
            <a:r>
              <a:rPr lang="en-US" sz="1200" dirty="0"/>
              <a:t>S1 normative</a:t>
            </a:r>
          </a:p>
          <a:p>
            <a:pPr algn="ctr">
              <a:defRPr/>
            </a:pPr>
            <a:r>
              <a:rPr lang="en-US" sz="1200" dirty="0"/>
              <a:t>S2 studies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BC8E017-B458-43B0-AE0C-3D94342F7397}"/>
              </a:ext>
            </a:extLst>
          </p:cNvPr>
          <p:cNvCxnSpPr/>
          <p:nvPr/>
        </p:nvCxnSpPr>
        <p:spPr>
          <a:xfrm flipH="1">
            <a:off x="11498263" y="2476500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2" name="TextBox 27">
            <a:extLst>
              <a:ext uri="{FF2B5EF4-FFF2-40B4-BE49-F238E27FC236}">
                <a16:creationId xmlns:a16="http://schemas.microsoft.com/office/drawing/2014/main" id="{48916C37-4A73-4A7A-B49A-0889598FC4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20438" y="1952625"/>
            <a:ext cx="871537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SA#93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Q3/2021</a:t>
            </a:r>
          </a:p>
        </p:txBody>
      </p:sp>
      <p:sp>
        <p:nvSpPr>
          <p:cNvPr id="43" name="Rounded Rectangle 58">
            <a:extLst>
              <a:ext uri="{FF2B5EF4-FFF2-40B4-BE49-F238E27FC236}">
                <a16:creationId xmlns:a16="http://schemas.microsoft.com/office/drawing/2014/main" id="{B5662A23-A15C-42E6-A582-E177C4BBF280}"/>
              </a:ext>
            </a:extLst>
          </p:cNvPr>
          <p:cNvSpPr/>
          <p:nvPr/>
        </p:nvSpPr>
        <p:spPr>
          <a:xfrm>
            <a:off x="11025188" y="4491038"/>
            <a:ext cx="825500" cy="80327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R17 code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</p:spTree>
    <p:extLst>
      <p:ext uri="{BB962C8B-B14F-4D97-AF65-F5344CB8AC3E}">
        <p14:creationId xmlns:p14="http://schemas.microsoft.com/office/powerpoint/2010/main" val="73380634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860</Words>
  <Application>Microsoft Office PowerPoint</Application>
  <PresentationFormat>Widescreen</PresentationFormat>
  <Paragraphs>165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华文细黑</vt:lpstr>
      <vt:lpstr>Arial</vt:lpstr>
      <vt:lpstr>Calibri</vt:lpstr>
      <vt:lpstr>Calibri Light</vt:lpstr>
      <vt:lpstr>Times New Roman</vt:lpstr>
      <vt:lpstr>Office Theme</vt:lpstr>
      <vt:lpstr>Report from SA#84 to SA3</vt:lpstr>
      <vt:lpstr>Outline</vt:lpstr>
      <vt:lpstr>General information</vt:lpstr>
      <vt:lpstr>Outcome of SA3 submissions</vt:lpstr>
      <vt:lpstr>Approved WID/SIDs with potential  security impact</vt:lpstr>
      <vt:lpstr>Report on specific topics</vt:lpstr>
      <vt:lpstr>Nudr sensitive data protection</vt:lpstr>
      <vt:lpstr>Planning (endorsed in SP-190555)</vt:lpstr>
      <vt:lpstr>Timeline (from SP-190555)</vt:lpstr>
      <vt:lpstr>Ways of working (SP-190390)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/>
  <cp:revision>1</cp:revision>
  <dcterms:created xsi:type="dcterms:W3CDTF">2019-05-22T07:33:39Z</dcterms:created>
  <dcterms:modified xsi:type="dcterms:W3CDTF">2019-06-17T06:41:29Z</dcterms:modified>
  <cp:contentStatus/>
</cp:coreProperties>
</file>